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72" r:id="rId5"/>
    <p:sldId id="273" r:id="rId6"/>
    <p:sldId id="274" r:id="rId7"/>
    <p:sldId id="260" r:id="rId8"/>
    <p:sldId id="259" r:id="rId9"/>
    <p:sldId id="266" r:id="rId10"/>
    <p:sldId id="271" r:id="rId11"/>
    <p:sldId id="268" r:id="rId12"/>
    <p:sldId id="269" r:id="rId13"/>
    <p:sldId id="270" r:id="rId14"/>
    <p:sldId id="275" r:id="rId15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5033" autoAdjust="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3802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2A07D-83B5-6B23-1555-558BBA6CE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6A49CF-C0FA-8C97-F64D-5F35AD288D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D6063C-449E-9A53-73EC-D04F5222B8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7C55A-5164-0F3C-4896-F890338C5B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82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0391" y="31173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pPr marL="0" indent="0">
              <a:lnSpc>
                <a:spcPts val="2799"/>
              </a:lnSpc>
              <a:buNone/>
            </a:pPr>
            <a:r>
              <a:rPr lang="en-US" sz="3600" b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Presented by :-  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320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Gayatri Suryawanshi (CS3146) </a:t>
            </a:r>
            <a:r>
              <a:rPr lang="en-US" sz="280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                             </a:t>
            </a:r>
            <a:endParaRPr lang="en-US" sz="2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852712"/>
            <a:ext cx="5824657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600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Mini Project Ideas</a:t>
            </a:r>
            <a:endParaRPr lang="en-US" sz="6000" dirty="0"/>
          </a:p>
        </p:txBody>
      </p:sp>
      <p:sp>
        <p:nvSpPr>
          <p:cNvPr id="6" name="Text 2"/>
          <p:cNvSpPr/>
          <p:nvPr/>
        </p:nvSpPr>
        <p:spPr>
          <a:xfrm>
            <a:off x="6130029" y="2258735"/>
            <a:ext cx="74776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"Exploring Possibilities: Mini Project Ideas for Building Practical Experience"</a:t>
            </a:r>
            <a:endParaRPr lang="en-US" sz="2800" dirty="0"/>
          </a:p>
        </p:txBody>
      </p:sp>
      <p:sp>
        <p:nvSpPr>
          <p:cNvPr id="7" name="Text 3"/>
          <p:cNvSpPr/>
          <p:nvPr/>
        </p:nvSpPr>
        <p:spPr>
          <a:xfrm>
            <a:off x="6319599" y="5508701"/>
            <a:ext cx="3649591" cy="23640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Presented by :-  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Gayatri </a:t>
            </a:r>
            <a:r>
              <a:rPr lang="en-US" sz="200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Suryawanshi</a:t>
            </a:r>
            <a:r>
              <a:rPr lang="en-US" sz="20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(CS3146)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Sonali </a:t>
            </a:r>
            <a:r>
              <a:rPr lang="en-US" sz="200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Kotlapure</a:t>
            </a:r>
            <a:r>
              <a:rPr lang="en-US" sz="20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 (CS3151)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200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Sakashi</a:t>
            </a:r>
            <a:r>
              <a:rPr lang="en-US" sz="20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Rithe</a:t>
            </a:r>
            <a:r>
              <a:rPr lang="en-US" sz="20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 (CS3136)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319600" y="6523464"/>
            <a:ext cx="3058576" cy="5352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6319600" y="7058722"/>
            <a:ext cx="2311444" cy="5352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7AB828-E4F1-9A1B-A7B0-2E5F3C4C8DEF}"/>
              </a:ext>
            </a:extLst>
          </p:cNvPr>
          <p:cNvSpPr txBox="1"/>
          <p:nvPr/>
        </p:nvSpPr>
        <p:spPr>
          <a:xfrm>
            <a:off x="11396546" y="4171261"/>
            <a:ext cx="29773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Guided by :- </a:t>
            </a:r>
          </a:p>
          <a:p>
            <a:r>
              <a:rPr lang="en-US" sz="2000" dirty="0"/>
              <a:t>Prof Ms. M .P. Chaudhary mam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3C4C8-9DCE-52F1-B9B0-FAACFD2BD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B1BF41A-7EC7-9E4E-BE02-AC13D54E5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795FDF37-2294-2222-50BE-0F27D46FFA19}"/>
              </a:ext>
            </a:extLst>
          </p:cNvPr>
          <p:cNvSpPr/>
          <p:nvPr/>
        </p:nvSpPr>
        <p:spPr>
          <a:xfrm>
            <a:off x="0" y="20782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FC62768B-76B4-287F-E62C-ACCC888A2680}"/>
              </a:ext>
            </a:extLst>
          </p:cNvPr>
          <p:cNvSpPr/>
          <p:nvPr/>
        </p:nvSpPr>
        <p:spPr>
          <a:xfrm>
            <a:off x="2037993" y="1756886"/>
            <a:ext cx="6330553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Problem Statement</a:t>
            </a:r>
            <a:endParaRPr lang="en-US" sz="5249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FB5D4D5C-87FF-6150-3936-07ACDB0FB7D2}"/>
              </a:ext>
            </a:extLst>
          </p:cNvPr>
          <p:cNvSpPr/>
          <p:nvPr/>
        </p:nvSpPr>
        <p:spPr>
          <a:xfrm>
            <a:off x="2037993" y="303442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F1201DD7-8044-A4A4-CC9D-1F70F65FC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3639741"/>
            <a:ext cx="5277207" cy="888682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6742CD31-F40D-7DC6-7734-FA8DE7A4EC5E}"/>
              </a:ext>
            </a:extLst>
          </p:cNvPr>
          <p:cNvSpPr/>
          <p:nvPr/>
        </p:nvSpPr>
        <p:spPr>
          <a:xfrm>
            <a:off x="2260163" y="4861679"/>
            <a:ext cx="4832866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To develop a machine learning model that accurately predicts the availability of street parking spots in a given area at a specific time.</a:t>
            </a:r>
            <a:endParaRPr lang="en-US" sz="2187" dirty="0"/>
          </a:p>
        </p:txBody>
      </p:sp>
      <p:pic>
        <p:nvPicPr>
          <p:cNvPr id="8" name="Image 2" descr="preencoded.png">
            <a:extLst>
              <a:ext uri="{FF2B5EF4-FFF2-40B4-BE49-F238E27FC236}">
                <a16:creationId xmlns:a16="http://schemas.microsoft.com/office/drawing/2014/main" id="{00E82853-75EB-93BA-7A36-25CF83F170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3639741"/>
            <a:ext cx="5277207" cy="888682"/>
          </a:xfrm>
          <a:prstGeom prst="rect">
            <a:avLst/>
          </a:prstGeom>
        </p:spPr>
      </p:pic>
      <p:sp>
        <p:nvSpPr>
          <p:cNvPr id="9" name="Text 4">
            <a:extLst>
              <a:ext uri="{FF2B5EF4-FFF2-40B4-BE49-F238E27FC236}">
                <a16:creationId xmlns:a16="http://schemas.microsoft.com/office/drawing/2014/main" id="{3D7F2D07-A8FB-8155-938E-DA743A0A26FC}"/>
              </a:ext>
            </a:extLst>
          </p:cNvPr>
          <p:cNvSpPr/>
          <p:nvPr/>
        </p:nvSpPr>
        <p:spPr>
          <a:xfrm>
            <a:off x="7537371" y="4861679"/>
            <a:ext cx="4832866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To provide a solution that helps reduce traffic congestion, save time, and improve urban mobility for residents and visitors</a:t>
            </a:r>
            <a:endParaRPr lang="en-US" sz="2187" dirty="0"/>
          </a:p>
        </p:txBody>
      </p:sp>
    </p:spTree>
    <p:extLst>
      <p:ext uri="{BB962C8B-B14F-4D97-AF65-F5344CB8AC3E}">
        <p14:creationId xmlns:p14="http://schemas.microsoft.com/office/powerpoint/2010/main" val="750867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17776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Features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801910" y="2205395"/>
            <a:ext cx="44410" cy="484632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</p:sp>
      <p:sp>
        <p:nvSpPr>
          <p:cNvPr id="7" name="Shape 3"/>
          <p:cNvSpPr/>
          <p:nvPr/>
        </p:nvSpPr>
        <p:spPr>
          <a:xfrm>
            <a:off x="5074027" y="260669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</p:sp>
      <p:sp>
        <p:nvSpPr>
          <p:cNvPr id="8" name="Shape 4"/>
          <p:cNvSpPr/>
          <p:nvPr/>
        </p:nvSpPr>
        <p:spPr>
          <a:xfrm>
            <a:off x="4574084" y="237898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B2D4E5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756368" y="2420660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6046113" y="2427565"/>
            <a:ext cx="29592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Real-Time Predictions</a:t>
            </a:r>
            <a:endParaRPr lang="en-US" sz="2187" dirty="0"/>
          </a:p>
        </p:txBody>
      </p:sp>
      <p:sp>
        <p:nvSpPr>
          <p:cNvPr id="11" name="Shape 7"/>
          <p:cNvSpPr/>
          <p:nvPr/>
        </p:nvSpPr>
        <p:spPr>
          <a:xfrm>
            <a:off x="5074027" y="3620393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</p:sp>
      <p:sp>
        <p:nvSpPr>
          <p:cNvPr id="12" name="Shape 8"/>
          <p:cNvSpPr/>
          <p:nvPr/>
        </p:nvSpPr>
        <p:spPr>
          <a:xfrm>
            <a:off x="4574084" y="339268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B2D4E5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4726960" y="3434358"/>
            <a:ext cx="1940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0"/>
          <p:cNvSpPr/>
          <p:nvPr/>
        </p:nvSpPr>
        <p:spPr>
          <a:xfrm>
            <a:off x="6046113" y="3441263"/>
            <a:ext cx="244256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Map Visualization</a:t>
            </a:r>
            <a:endParaRPr lang="en-US" sz="2187" dirty="0"/>
          </a:p>
        </p:txBody>
      </p:sp>
      <p:sp>
        <p:nvSpPr>
          <p:cNvPr id="15" name="Shape 11"/>
          <p:cNvSpPr/>
          <p:nvPr/>
        </p:nvSpPr>
        <p:spPr>
          <a:xfrm>
            <a:off x="5074027" y="4634091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</p:sp>
      <p:sp>
        <p:nvSpPr>
          <p:cNvPr id="16" name="Shape 12"/>
          <p:cNvSpPr/>
          <p:nvPr/>
        </p:nvSpPr>
        <p:spPr>
          <a:xfrm>
            <a:off x="4574084" y="440638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B2D4E5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4724221" y="4448056"/>
            <a:ext cx="19966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24" dirty="0"/>
          </a:p>
        </p:txBody>
      </p:sp>
      <p:sp>
        <p:nvSpPr>
          <p:cNvPr id="18" name="Text 14"/>
          <p:cNvSpPr/>
          <p:nvPr/>
        </p:nvSpPr>
        <p:spPr>
          <a:xfrm>
            <a:off x="6046113" y="4454962"/>
            <a:ext cx="324338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Historical Data Analysis</a:t>
            </a:r>
            <a:endParaRPr lang="en-US" sz="2187" dirty="0"/>
          </a:p>
        </p:txBody>
      </p:sp>
      <p:sp>
        <p:nvSpPr>
          <p:cNvPr id="19" name="Shape 15"/>
          <p:cNvSpPr/>
          <p:nvPr/>
        </p:nvSpPr>
        <p:spPr>
          <a:xfrm>
            <a:off x="5074027" y="5647789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</p:sp>
      <p:sp>
        <p:nvSpPr>
          <p:cNvPr id="20" name="Shape 16"/>
          <p:cNvSpPr/>
          <p:nvPr/>
        </p:nvSpPr>
        <p:spPr>
          <a:xfrm>
            <a:off x="4574084" y="542008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B2D4E5"/>
            </a:solidFill>
            <a:prstDash val="solid"/>
          </a:ln>
        </p:spPr>
      </p:sp>
      <p:sp>
        <p:nvSpPr>
          <p:cNvPr id="21" name="Text 17"/>
          <p:cNvSpPr/>
          <p:nvPr/>
        </p:nvSpPr>
        <p:spPr>
          <a:xfrm>
            <a:off x="4718983" y="5461754"/>
            <a:ext cx="21002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4</a:t>
            </a:r>
            <a:endParaRPr lang="en-US" sz="2624" dirty="0"/>
          </a:p>
        </p:txBody>
      </p:sp>
      <p:sp>
        <p:nvSpPr>
          <p:cNvPr id="22" name="Text 18"/>
          <p:cNvSpPr/>
          <p:nvPr/>
        </p:nvSpPr>
        <p:spPr>
          <a:xfrm>
            <a:off x="6046113" y="5468660"/>
            <a:ext cx="355961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User Feedback Integration</a:t>
            </a:r>
            <a:endParaRPr lang="en-US" sz="2187" dirty="0"/>
          </a:p>
        </p:txBody>
      </p:sp>
      <p:sp>
        <p:nvSpPr>
          <p:cNvPr id="23" name="Shape 19"/>
          <p:cNvSpPr/>
          <p:nvPr/>
        </p:nvSpPr>
        <p:spPr>
          <a:xfrm>
            <a:off x="5074027" y="6661487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</p:sp>
      <p:sp>
        <p:nvSpPr>
          <p:cNvPr id="24" name="Shape 20"/>
          <p:cNvSpPr/>
          <p:nvPr/>
        </p:nvSpPr>
        <p:spPr>
          <a:xfrm>
            <a:off x="4574084" y="643378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B2D4E5"/>
            </a:solidFill>
            <a:prstDash val="solid"/>
          </a:ln>
        </p:spPr>
      </p:sp>
      <p:sp>
        <p:nvSpPr>
          <p:cNvPr id="25" name="Text 21"/>
          <p:cNvSpPr/>
          <p:nvPr/>
        </p:nvSpPr>
        <p:spPr>
          <a:xfrm>
            <a:off x="4728865" y="6475452"/>
            <a:ext cx="19038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5</a:t>
            </a:r>
            <a:endParaRPr lang="en-US" sz="2624" dirty="0"/>
          </a:p>
        </p:txBody>
      </p:sp>
      <p:sp>
        <p:nvSpPr>
          <p:cNvPr id="26" name="Text 22"/>
          <p:cNvSpPr/>
          <p:nvPr/>
        </p:nvSpPr>
        <p:spPr>
          <a:xfrm>
            <a:off x="6046113" y="648235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Scalability</a:t>
            </a:r>
            <a:endParaRPr lang="en-US" sz="2187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195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854547" y="381357"/>
            <a:ext cx="4300180" cy="5848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06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Solution Approach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2850885" y="1179076"/>
            <a:ext cx="8891349" cy="8983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358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Investors struggles to identify and support startups with effective strVategies for growth and profitability in an ever-changing market environment, and their ability to maximize returns on investment.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9525" y="2582704"/>
            <a:ext cx="4445675" cy="748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056692" y="3612118"/>
            <a:ext cx="1871782" cy="2924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03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Data Collection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3056692" y="4016812"/>
            <a:ext cx="4071342" cy="2994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58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Gather historical parking data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2582704"/>
            <a:ext cx="4445675" cy="74866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02366" y="3612118"/>
            <a:ext cx="2186226" cy="2924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03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Data Preprocessing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7502366" y="4016812"/>
            <a:ext cx="4071342" cy="2994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58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Clean and preprocess the collected data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7502366" y="4428530"/>
            <a:ext cx="4071342" cy="2994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58"/>
              </a:lnSpc>
              <a:buNone/>
            </a:pPr>
            <a:endParaRPr lang="en-US" sz="1474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9525" y="5195888"/>
            <a:ext cx="4445675" cy="74866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3056692" y="6225302"/>
            <a:ext cx="3314938" cy="2924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03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Model Selection and Training</a:t>
            </a:r>
            <a:endParaRPr lang="en-US" sz="2400" dirty="0"/>
          </a:p>
        </p:txBody>
      </p:sp>
      <p:sp>
        <p:nvSpPr>
          <p:cNvPr id="15" name="Text 9"/>
          <p:cNvSpPr/>
          <p:nvPr/>
        </p:nvSpPr>
        <p:spPr>
          <a:xfrm>
            <a:off x="3056692" y="6629995"/>
            <a:ext cx="4071342" cy="8983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358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Select appropriate machine learning models for regression tasks, such as Linear Regression, Decision Trees.</a:t>
            </a:r>
            <a:endParaRPr lang="en-US" sz="20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5195888"/>
            <a:ext cx="4445675" cy="748665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7502366" y="6225302"/>
            <a:ext cx="1871782" cy="2924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03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Deployment</a:t>
            </a:r>
            <a:endParaRPr lang="en-US" sz="2400" dirty="0"/>
          </a:p>
        </p:txBody>
      </p:sp>
      <p:sp>
        <p:nvSpPr>
          <p:cNvPr id="18" name="Text 11"/>
          <p:cNvSpPr/>
          <p:nvPr/>
        </p:nvSpPr>
        <p:spPr>
          <a:xfrm>
            <a:off x="7502366" y="6629995"/>
            <a:ext cx="4071342" cy="8983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358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Develop a web interface where users can input their location and desired time to receive parking availability predictions.</a:t>
            </a:r>
            <a:endParaRPr lang="en-US" sz="2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" y="22145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99619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660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Conclusion</a:t>
            </a:r>
            <a:endParaRPr lang="en-US" sz="6600" dirty="0"/>
          </a:p>
        </p:txBody>
      </p:sp>
      <p:sp>
        <p:nvSpPr>
          <p:cNvPr id="5" name="Text 2"/>
          <p:cNvSpPr/>
          <p:nvPr/>
        </p:nvSpPr>
        <p:spPr>
          <a:xfrm>
            <a:off x="2037993" y="2245995"/>
            <a:ext cx="315753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E-waste Facility Locator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2037993" y="3162538"/>
            <a:ext cx="3141344" cy="41861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development of an e-waste facility locator addresses a critical need in managing electronic waste efficiently, promoting environmental sustainability, and fostering responsible recycling practices.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5745123" y="2245995"/>
            <a:ext cx="3156347" cy="11105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Startup Management Strategy</a:t>
            </a:r>
            <a:endParaRPr lang="en-US" sz="3200" dirty="0"/>
          </a:p>
        </p:txBody>
      </p:sp>
      <p:sp>
        <p:nvSpPr>
          <p:cNvPr id="8" name="Text 5"/>
          <p:cNvSpPr/>
          <p:nvPr/>
        </p:nvSpPr>
        <p:spPr>
          <a:xfrm>
            <a:off x="5737026" y="3473622"/>
            <a:ext cx="3156347" cy="34814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For startup investors, recognizing the potential of such ventures underscores the importance of investing in innovative solutions that align with environmental goals while offering promising returns on investment.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451062" y="2245995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Predicting Street Parking Availability</a:t>
            </a:r>
            <a:endParaRPr lang="en-US" sz="3200" dirty="0"/>
          </a:p>
        </p:txBody>
      </p:sp>
      <p:sp>
        <p:nvSpPr>
          <p:cNvPr id="10" name="Text 7"/>
          <p:cNvSpPr/>
          <p:nvPr/>
        </p:nvSpPr>
        <p:spPr>
          <a:xfrm>
            <a:off x="9451062" y="3517940"/>
            <a:ext cx="3156347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By accurately predicting parking availability, we can help reduce traffic congestion, lower vehicle emissions, and improve the overall quality of life in urban areas.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2037993" y="653891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4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82285" y="3409373"/>
            <a:ext cx="5055036" cy="23750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720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</a:rPr>
              <a:t>Thank you</a:t>
            </a:r>
            <a:endParaRPr lang="en-US" sz="7200" dirty="0"/>
          </a:p>
        </p:txBody>
      </p:sp>
      <p:sp>
        <p:nvSpPr>
          <p:cNvPr id="6" name="Text 2"/>
          <p:cNvSpPr/>
          <p:nvPr/>
        </p:nvSpPr>
        <p:spPr>
          <a:xfrm>
            <a:off x="2260163" y="4410670"/>
            <a:ext cx="424731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278932" y="2855476"/>
            <a:ext cx="4832866" cy="19000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537371" y="4410670"/>
            <a:ext cx="361426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7760712" y="2955637"/>
            <a:ext cx="5055036" cy="23750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33453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10943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307199" y="2573536"/>
            <a:ext cx="5750123" cy="5272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153"/>
              </a:lnSpc>
              <a:buNone/>
            </a:pPr>
            <a:r>
              <a:rPr lang="en-US" sz="480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Purpose of the Presentation</a:t>
            </a:r>
            <a:endParaRPr lang="en-US" sz="4800" dirty="0"/>
          </a:p>
        </p:txBody>
      </p:sp>
      <p:sp>
        <p:nvSpPr>
          <p:cNvPr id="6" name="Text 2"/>
          <p:cNvSpPr/>
          <p:nvPr/>
        </p:nvSpPr>
        <p:spPr>
          <a:xfrm>
            <a:off x="3307199" y="3353872"/>
            <a:ext cx="8016002" cy="5398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126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This presentation aims to elucidate the scope and intentions behind the E-waste Facility Locator and Startup Management Strategy projects, providing insights into their potential impact.</a:t>
            </a:r>
            <a:endParaRPr lang="en-US" sz="2000" dirty="0"/>
          </a:p>
        </p:txBody>
      </p:sp>
      <p:sp>
        <p:nvSpPr>
          <p:cNvPr id="7" name="Shape 3"/>
          <p:cNvSpPr/>
          <p:nvPr/>
        </p:nvSpPr>
        <p:spPr>
          <a:xfrm>
            <a:off x="3341047" y="4345187"/>
            <a:ext cx="7347594" cy="1256749"/>
          </a:xfrm>
          <a:prstGeom prst="roundRect">
            <a:avLst>
              <a:gd name="adj" fmla="val 19996"/>
            </a:avLst>
          </a:prstGeom>
          <a:solidFill>
            <a:srgbClr val="CCEEFF"/>
          </a:solidFill>
          <a:ln w="10478">
            <a:solidFill>
              <a:srgbClr val="B2D4E5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3624146" y="4498408"/>
            <a:ext cx="2266947" cy="4124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76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Environmental Growth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3624146" y="4865232"/>
            <a:ext cx="7519866" cy="6038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Innovative solutions for sustainability and debris management.</a:t>
            </a:r>
            <a:endParaRPr lang="en-US" dirty="0"/>
          </a:p>
        </p:txBody>
      </p:sp>
      <p:sp>
        <p:nvSpPr>
          <p:cNvPr id="10" name="Shape 6"/>
          <p:cNvSpPr/>
          <p:nvPr/>
        </p:nvSpPr>
        <p:spPr>
          <a:xfrm>
            <a:off x="3307199" y="5753212"/>
            <a:ext cx="7381442" cy="935772"/>
          </a:xfrm>
          <a:prstGeom prst="roundRect">
            <a:avLst>
              <a:gd name="adj" fmla="val 34592"/>
            </a:avLst>
          </a:prstGeom>
          <a:solidFill>
            <a:srgbClr val="CCEEFF"/>
          </a:solidFill>
          <a:ln w="10478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1" name="Text 7"/>
          <p:cNvSpPr/>
          <p:nvPr/>
        </p:nvSpPr>
        <p:spPr>
          <a:xfrm>
            <a:off x="3537823" y="5807882"/>
            <a:ext cx="3041397" cy="2890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76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Entrepreneurial Excellence</a:t>
            </a:r>
            <a:endParaRPr lang="en-US" sz="2400" dirty="0"/>
          </a:p>
        </p:txBody>
      </p:sp>
      <p:sp>
        <p:nvSpPr>
          <p:cNvPr id="12" name="Text 8"/>
          <p:cNvSpPr/>
          <p:nvPr/>
        </p:nvSpPr>
        <p:spPr>
          <a:xfrm>
            <a:off x="3537823" y="6096898"/>
            <a:ext cx="7319144" cy="1909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329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</a:t>
            </a: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trategies crafted for the success and agility of budding startups</a:t>
            </a:r>
            <a:r>
              <a:rPr lang="en-US" sz="1329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329" dirty="0"/>
          </a:p>
        </p:txBody>
      </p:sp>
      <p:sp>
        <p:nvSpPr>
          <p:cNvPr id="13" name="Shape 9"/>
          <p:cNvSpPr/>
          <p:nvPr/>
        </p:nvSpPr>
        <p:spPr>
          <a:xfrm>
            <a:off x="3307199" y="6869150"/>
            <a:ext cx="7364518" cy="1272281"/>
          </a:xfrm>
          <a:prstGeom prst="roundRect">
            <a:avLst>
              <a:gd name="adj" fmla="val 35150"/>
            </a:avLst>
          </a:prstGeom>
          <a:solidFill>
            <a:srgbClr val="CCEEFF"/>
          </a:solidFill>
          <a:ln w="10478">
            <a:solidFill>
              <a:srgbClr val="B2D4E5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3537823" y="7076197"/>
            <a:ext cx="2689622" cy="263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76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Reduce traffic congestion </a:t>
            </a:r>
            <a:endParaRPr lang="en-US" sz="2400" dirty="0"/>
          </a:p>
        </p:txBody>
      </p:sp>
      <p:sp>
        <p:nvSpPr>
          <p:cNvPr id="15" name="Text 11"/>
          <p:cNvSpPr/>
          <p:nvPr/>
        </p:nvSpPr>
        <p:spPr>
          <a:xfrm>
            <a:off x="3486388" y="7473857"/>
            <a:ext cx="7657624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Make urban travel more convenient and efficient.</a:t>
            </a:r>
            <a:endParaRPr lang="en-US" dirty="0"/>
          </a:p>
        </p:txBody>
      </p:sp>
      <p:sp>
        <p:nvSpPr>
          <p:cNvPr id="16" name="Text 12"/>
          <p:cNvSpPr/>
          <p:nvPr/>
        </p:nvSpPr>
        <p:spPr>
          <a:xfrm>
            <a:off x="3486388" y="7322582"/>
            <a:ext cx="1687473" cy="263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76"/>
              </a:lnSpc>
              <a:buNone/>
            </a:pPr>
            <a:endParaRPr lang="en-US" sz="166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1151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974169"/>
            <a:ext cx="833973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Overview of Mini Project Ideas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2112883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Dive into an overview of initiatives that seek to revolutionize waste management and streamline startup operations.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2037993" y="329576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E-waste Locator</a:t>
            </a:r>
            <a:endParaRPr lang="en-US" sz="3200" dirty="0"/>
          </a:p>
        </p:txBody>
      </p:sp>
      <p:sp>
        <p:nvSpPr>
          <p:cNvPr id="7" name="Text 4"/>
          <p:cNvSpPr/>
          <p:nvPr/>
        </p:nvSpPr>
        <p:spPr>
          <a:xfrm>
            <a:off x="2037993" y="3865126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 digital platform guiding disposal and recycling of electronic waste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743932" y="3295769"/>
            <a:ext cx="225206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Startup Strategy</a:t>
            </a:r>
            <a:endParaRPr lang="en-US" sz="3200" dirty="0"/>
          </a:p>
        </p:txBody>
      </p:sp>
      <p:sp>
        <p:nvSpPr>
          <p:cNvPr id="9" name="Text 6"/>
          <p:cNvSpPr/>
          <p:nvPr/>
        </p:nvSpPr>
        <p:spPr>
          <a:xfrm>
            <a:off x="5743932" y="3947532"/>
            <a:ext cx="3020927" cy="27608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 toolkit fostering organizational and strategic growth for new ventures.</a:t>
            </a: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9451062" y="3295769"/>
            <a:ext cx="3294782" cy="12427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34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Predicting Street Parking Availability</a:t>
            </a:r>
            <a:endParaRPr lang="en-US" sz="3200" dirty="0"/>
          </a:p>
        </p:txBody>
      </p:sp>
      <p:sp>
        <p:nvSpPr>
          <p:cNvPr id="11" name="Text 8"/>
          <p:cNvSpPr/>
          <p:nvPr/>
        </p:nvSpPr>
        <p:spPr>
          <a:xfrm>
            <a:off x="9451062" y="4538546"/>
            <a:ext cx="3156347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Predicting the availability of street parking spots in a given area at a specific time involves creating a machine learning model that can  finding an empty parking spot at different locations and times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" y="-6227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r>
              <a:rPr lang="en-US" dirty="0"/>
              <a:t>5yhh</a:t>
            </a: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060626" y="193713"/>
            <a:ext cx="650914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1. E-waste Facility Locator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4310419" y="936696"/>
            <a:ext cx="93064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Introducing a tech-solution to efficiently connect consumers with local e-waste facilities, promoting responsible disposal and recycling.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3810476" y="173771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B2D4E5"/>
            </a:solidFill>
            <a:prstDash val="solid"/>
          </a:ln>
        </p:spPr>
        <p:txBody>
          <a:bodyPr/>
          <a:lstStyle/>
          <a:p>
            <a:r>
              <a:rPr lang="en-US" sz="2800" b="1" dirty="0"/>
              <a:t>1</a:t>
            </a:r>
          </a:p>
        </p:txBody>
      </p:sp>
      <p:sp>
        <p:nvSpPr>
          <p:cNvPr id="8" name="Text 4"/>
          <p:cNvSpPr/>
          <p:nvPr/>
        </p:nvSpPr>
        <p:spPr>
          <a:xfrm>
            <a:off x="4130040" y="3628905"/>
            <a:ext cx="678418" cy="457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4310419" y="1737716"/>
            <a:ext cx="308252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0" i="0" dirty="0">
                <a:effectLst/>
                <a:latin typeface="-apple-system"/>
              </a:rPr>
              <a:t>𝐋𝐨𝐜𝐚𝐭𝐢𝐨𝐧-𝐁𝐚𝐬𝐞𝐝 𝐄-𝐖𝐚𝐬𝐭𝐞 𝐅𝐚𝐜𝐢𝐥𝐢𝐭𝐲 𝐋𝐨𝐜𝐚𝐭𝐨𝐫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4310419" y="2100258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600" b="0" i="0" dirty="0">
                <a:effectLst/>
                <a:latin typeface="-apple-system"/>
              </a:rPr>
              <a:t>enables to find the nearest E-Waste Facility Center.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3748444" y="294599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8"/>
          <p:cNvSpPr/>
          <p:nvPr/>
        </p:nvSpPr>
        <p:spPr>
          <a:xfrm>
            <a:off x="3880127" y="2967905"/>
            <a:ext cx="1940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9"/>
          <p:cNvSpPr/>
          <p:nvPr/>
        </p:nvSpPr>
        <p:spPr>
          <a:xfrm>
            <a:off x="4397454" y="3002553"/>
            <a:ext cx="272188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0" i="0" dirty="0">
                <a:effectLst/>
                <a:latin typeface="-apple-system"/>
              </a:rPr>
              <a:t>𝐄𝐧𝐡𝐚𝐧𝐜𝐢𝐧𝐠 𝐅𝐚𝐜𝐢𝐥𝐢𝐭𝐲 𝐈𝐧𝐬𝐢𝐠𝐡𝐭𝐬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4490799" y="3330662"/>
            <a:ext cx="9560481" cy="15036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600" b="0" i="0" dirty="0">
                <a:effectLst/>
                <a:latin typeface="-apple-system"/>
              </a:rPr>
              <a:t>provides valuable insights to E-Waste Facility Centers with unstable customer interactions, helping them improve their services and operations.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3824228" y="400055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6" name="Text 12"/>
          <p:cNvSpPr/>
          <p:nvPr/>
        </p:nvSpPr>
        <p:spPr>
          <a:xfrm>
            <a:off x="3930372" y="3946039"/>
            <a:ext cx="19966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3"/>
          <p:cNvSpPr/>
          <p:nvPr/>
        </p:nvSpPr>
        <p:spPr>
          <a:xfrm>
            <a:off x="4372452" y="408087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0" i="0" dirty="0">
                <a:effectLst/>
                <a:latin typeface="-apple-system"/>
              </a:rPr>
              <a:t>𝐌𝐋 𝐚𝐧𝐝 𝐀𝐈-𝐃𝐫𝐢𝐯𝐞𝐧 𝐂𝐫𝐞𝐝𝐢𝐭 𝐏𝐨𝐢𝐧𝐭𝐬</a:t>
            </a:r>
            <a:endParaRPr lang="en-US" sz="2187" dirty="0"/>
          </a:p>
        </p:txBody>
      </p:sp>
      <p:sp>
        <p:nvSpPr>
          <p:cNvPr id="18" name="Text 14"/>
          <p:cNvSpPr/>
          <p:nvPr/>
        </p:nvSpPr>
        <p:spPr>
          <a:xfrm>
            <a:off x="4370486" y="4385217"/>
            <a:ext cx="10122754" cy="19948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600" b="0" i="0" dirty="0">
                <a:effectLst/>
                <a:latin typeface="-apple-system"/>
              </a:rPr>
              <a:t>calculate credit points based on the quality and type of e-waste and the precious metals within it. Users can redeem these points for discounts, deals, coupons, and prizes in third-party apps.</a:t>
            </a:r>
            <a:endParaRPr lang="en-US" sz="1750" dirty="0"/>
          </a:p>
        </p:txBody>
      </p:sp>
      <p:sp>
        <p:nvSpPr>
          <p:cNvPr id="19" name="Shape 15"/>
          <p:cNvSpPr/>
          <p:nvPr/>
        </p:nvSpPr>
        <p:spPr>
          <a:xfrm flipH="1">
            <a:off x="3827442" y="5258067"/>
            <a:ext cx="466009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16"/>
          <p:cNvSpPr/>
          <p:nvPr/>
        </p:nvSpPr>
        <p:spPr>
          <a:xfrm>
            <a:off x="3955613" y="5258067"/>
            <a:ext cx="21002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4</a:t>
            </a:r>
            <a:endParaRPr lang="en-US" sz="2624" dirty="0"/>
          </a:p>
        </p:txBody>
      </p:sp>
      <p:sp>
        <p:nvSpPr>
          <p:cNvPr id="21" name="Text 17"/>
          <p:cNvSpPr/>
          <p:nvPr/>
        </p:nvSpPr>
        <p:spPr>
          <a:xfrm>
            <a:off x="4421622" y="5297354"/>
            <a:ext cx="23633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0" i="0" dirty="0">
                <a:effectLst/>
                <a:latin typeface="-apple-system"/>
              </a:rPr>
              <a:t>𝐑𝐚𝐢𝐬𝐢𝐧𝐠 𝐀𝐰𝐚𝐫𝐞𝐧𝐞𝐬𝐬</a:t>
            </a:r>
            <a:endParaRPr lang="en-US" sz="2187" dirty="0"/>
          </a:p>
        </p:txBody>
      </p:sp>
      <p:sp>
        <p:nvSpPr>
          <p:cNvPr id="22" name="Text 18"/>
          <p:cNvSpPr/>
          <p:nvPr/>
        </p:nvSpPr>
        <p:spPr>
          <a:xfrm>
            <a:off x="4421623" y="5640374"/>
            <a:ext cx="937557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600" b="0" i="0" dirty="0">
                <a:effectLst/>
                <a:latin typeface="-apple-system"/>
              </a:rPr>
              <a:t> website doesn't stop at functionality – it also spreads awareness among users and citizens through up-to-date news articles.</a:t>
            </a:r>
          </a:p>
          <a:p>
            <a:pPr>
              <a:lnSpc>
                <a:spcPts val="2799"/>
              </a:lnSpc>
            </a:pPr>
            <a:endParaRPr lang="en-US" sz="2400" dirty="0"/>
          </a:p>
          <a:p>
            <a:pPr marL="0" indent="0">
              <a:lnSpc>
                <a:spcPts val="2799"/>
              </a:lnSpc>
              <a:buNone/>
            </a:pPr>
            <a:endParaRPr lang="en-US" sz="2800" b="1" dirty="0"/>
          </a:p>
        </p:txBody>
      </p:sp>
      <p:sp>
        <p:nvSpPr>
          <p:cNvPr id="23" name="Shape 15">
            <a:extLst>
              <a:ext uri="{FF2B5EF4-FFF2-40B4-BE49-F238E27FC236}">
                <a16:creationId xmlns:a16="http://schemas.microsoft.com/office/drawing/2014/main" id="{C13D6B03-7047-602C-FC43-BBF35B3C3EB7}"/>
              </a:ext>
            </a:extLst>
          </p:cNvPr>
          <p:cNvSpPr/>
          <p:nvPr/>
        </p:nvSpPr>
        <p:spPr>
          <a:xfrm flipH="1">
            <a:off x="3827442" y="6442643"/>
            <a:ext cx="466009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B2D4E5"/>
            </a:solidFill>
            <a:prstDash val="solid"/>
          </a:ln>
        </p:spPr>
        <p:txBody>
          <a:bodyPr/>
          <a:lstStyle/>
          <a:p>
            <a:r>
              <a:rPr lang="en-US" sz="2800" b="1" dirty="0"/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320EAA-9D24-34F6-0137-FA6466E91C5A}"/>
              </a:ext>
            </a:extLst>
          </p:cNvPr>
          <p:cNvSpPr txBox="1"/>
          <p:nvPr/>
        </p:nvSpPr>
        <p:spPr>
          <a:xfrm>
            <a:off x="4324170" y="6436114"/>
            <a:ext cx="52932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effectLst/>
                <a:latin typeface="-apple-system"/>
              </a:rPr>
              <a:t>𝐄𝐚𝐬𝐲 𝐁𝐨𝐨𝐤𝐢𝐧𝐠 𝐨𝐟 𝐄-𝐖𝐚𝐬𝐭𝐞 𝐏𝐢𝐜𝐤𝐮𝐩𝐬</a:t>
            </a:r>
            <a:endParaRPr lang="en-US" sz="2400" dirty="0">
              <a:latin typeface="-apple-system"/>
            </a:endParaRPr>
          </a:p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8D717F-813C-51A7-FB88-49D7D9C795E9}"/>
              </a:ext>
            </a:extLst>
          </p:cNvPr>
          <p:cNvSpPr txBox="1"/>
          <p:nvPr/>
        </p:nvSpPr>
        <p:spPr>
          <a:xfrm>
            <a:off x="4372452" y="6842360"/>
            <a:ext cx="9678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Schedule appointments for E-Waste pickups effortlessly. AI and ML algorithms classify uploaded images of the devices, ensuring the right vehicle is dispatched for collection.</a:t>
            </a:r>
            <a:br>
              <a:rPr lang="en-US" b="0" i="0" dirty="0">
                <a:effectLst/>
                <a:latin typeface="-apple-system"/>
              </a:rPr>
            </a:b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349829" y="595"/>
            <a:ext cx="16043511" cy="12844548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r>
              <a:rPr lang="en-US" sz="180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Community Forums of Discussion Boards</a:t>
            </a:r>
            <a:endParaRPr lang="en-US" sz="1800" dirty="0"/>
          </a:p>
          <a:p>
            <a:endParaRPr lang="en-US" dirty="0"/>
          </a:p>
        </p:txBody>
      </p:sp>
      <p:sp>
        <p:nvSpPr>
          <p:cNvPr id="5" name="Text 1"/>
          <p:cNvSpPr/>
          <p:nvPr/>
        </p:nvSpPr>
        <p:spPr>
          <a:xfrm>
            <a:off x="5449967" y="427673"/>
            <a:ext cx="3572589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Solution Approach</a:t>
            </a:r>
            <a:endParaRPr lang="en-US" sz="3062" dirty="0"/>
          </a:p>
        </p:txBody>
      </p:sp>
      <p:sp>
        <p:nvSpPr>
          <p:cNvPr id="6" name="Text 2"/>
          <p:cNvSpPr/>
          <p:nvPr/>
        </p:nvSpPr>
        <p:spPr>
          <a:xfrm>
            <a:off x="5449967" y="1146929"/>
            <a:ext cx="7388066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you can create a more comprehensive and engaging e-waste facility locator platform that not only helps users find disposal but also encourages active participation in e-waste recycling efforts.</a:t>
            </a:r>
            <a:endParaRPr lang="en-US" sz="1225" dirty="0"/>
          </a:p>
        </p:txBody>
      </p:sp>
      <p:sp>
        <p:nvSpPr>
          <p:cNvPr id="7" name="Shape 3"/>
          <p:cNvSpPr/>
          <p:nvPr/>
        </p:nvSpPr>
        <p:spPr>
          <a:xfrm>
            <a:off x="5667732" y="1819275"/>
            <a:ext cx="45719" cy="4728329"/>
          </a:xfrm>
          <a:prstGeom prst="roundRect">
            <a:avLst>
              <a:gd name="adj" fmla="val 22523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4"/>
          <p:cNvSpPr/>
          <p:nvPr/>
        </p:nvSpPr>
        <p:spPr>
          <a:xfrm>
            <a:off x="5858173" y="2100084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5"/>
          <p:cNvSpPr/>
          <p:nvPr/>
        </p:nvSpPr>
        <p:spPr>
          <a:xfrm>
            <a:off x="5508248" y="1940719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9644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5635764" y="1969770"/>
            <a:ext cx="94774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1837" dirty="0"/>
          </a:p>
        </p:txBody>
      </p:sp>
      <p:sp>
        <p:nvSpPr>
          <p:cNvPr id="11" name="Text 7"/>
          <p:cNvSpPr/>
          <p:nvPr/>
        </p:nvSpPr>
        <p:spPr>
          <a:xfrm>
            <a:off x="6538674" y="1974771"/>
            <a:ext cx="2592586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2000" b="1" i="0" dirty="0">
                <a:effectLst/>
              </a:rPr>
              <a:t>find the nearest E-Waste Facility Center</a:t>
            </a:r>
            <a:r>
              <a:rPr lang="en-US" sz="2000" b="1" dirty="0">
                <a:solidFill>
                  <a:srgbClr val="272525"/>
                </a:solidFill>
                <a:ea typeface="p22-mackinac-pro" pitchFamily="34" charset="-122"/>
                <a:cs typeface="p22-mackinac-pro" pitchFamily="34" charset="-120"/>
              </a:rPr>
              <a:t> </a:t>
            </a:r>
            <a:endParaRPr lang="en-US" sz="2000" b="1" dirty="0"/>
          </a:p>
        </p:txBody>
      </p:sp>
      <p:sp>
        <p:nvSpPr>
          <p:cNvPr id="12" name="Shape 8"/>
          <p:cNvSpPr/>
          <p:nvPr/>
        </p:nvSpPr>
        <p:spPr>
          <a:xfrm>
            <a:off x="5858173" y="2809577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9"/>
          <p:cNvSpPr/>
          <p:nvPr/>
        </p:nvSpPr>
        <p:spPr>
          <a:xfrm>
            <a:off x="5508248" y="2650212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9644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0"/>
          <p:cNvSpPr/>
          <p:nvPr/>
        </p:nvSpPr>
        <p:spPr>
          <a:xfrm>
            <a:off x="5615285" y="2679263"/>
            <a:ext cx="13585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1837" dirty="0"/>
          </a:p>
        </p:txBody>
      </p:sp>
      <p:sp>
        <p:nvSpPr>
          <p:cNvPr id="15" name="Text 11"/>
          <p:cNvSpPr/>
          <p:nvPr/>
        </p:nvSpPr>
        <p:spPr>
          <a:xfrm>
            <a:off x="6538674" y="2684264"/>
            <a:ext cx="1905476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14"/>
              </a:lnSpc>
            </a:pPr>
            <a:r>
              <a:rPr lang="en-US" sz="2000" b="1" dirty="0">
                <a:solidFill>
                  <a:srgbClr val="272525"/>
                </a:solidFill>
                <a:ea typeface="p22-mackinac-pro" pitchFamily="34" charset="-122"/>
                <a:cs typeface="p22-mackinac-pro" pitchFamily="34" charset="-120"/>
              </a:rPr>
              <a:t>Gamification Elements</a:t>
            </a:r>
            <a:endParaRPr lang="en-US" sz="2000" dirty="0"/>
          </a:p>
          <a:p>
            <a:pPr marL="0" indent="0" algn="l">
              <a:lnSpc>
                <a:spcPts val="1914"/>
              </a:lnSpc>
              <a:buNone/>
            </a:pPr>
            <a:endParaRPr lang="en-US" sz="1531" dirty="0"/>
          </a:p>
        </p:txBody>
      </p:sp>
      <p:sp>
        <p:nvSpPr>
          <p:cNvPr id="16" name="Shape 12"/>
          <p:cNvSpPr/>
          <p:nvPr/>
        </p:nvSpPr>
        <p:spPr>
          <a:xfrm>
            <a:off x="5858173" y="3519071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3"/>
          <p:cNvSpPr/>
          <p:nvPr/>
        </p:nvSpPr>
        <p:spPr>
          <a:xfrm>
            <a:off x="5508248" y="3359706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9644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4"/>
          <p:cNvSpPr/>
          <p:nvPr/>
        </p:nvSpPr>
        <p:spPr>
          <a:xfrm>
            <a:off x="5613261" y="3388757"/>
            <a:ext cx="139779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1837" dirty="0"/>
          </a:p>
        </p:txBody>
      </p:sp>
      <p:sp>
        <p:nvSpPr>
          <p:cNvPr id="19" name="Text 15"/>
          <p:cNvSpPr/>
          <p:nvPr/>
        </p:nvSpPr>
        <p:spPr>
          <a:xfrm>
            <a:off x="6538674" y="3393758"/>
            <a:ext cx="3934658" cy="3158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14"/>
              </a:lnSpc>
            </a:pPr>
            <a:r>
              <a:rPr lang="en-US" sz="2000" b="1" dirty="0">
                <a:solidFill>
                  <a:srgbClr val="272525"/>
                </a:solidFill>
                <a:ea typeface="p22-mackinac-pro" pitchFamily="34" charset="-122"/>
                <a:cs typeface="p22-mackinac-pro" pitchFamily="34" charset="-120"/>
              </a:rPr>
              <a:t>Notification System</a:t>
            </a:r>
            <a:endParaRPr lang="en-US" sz="2000" dirty="0"/>
          </a:p>
          <a:p>
            <a:pPr marL="0" indent="0" algn="l">
              <a:lnSpc>
                <a:spcPts val="1914"/>
              </a:lnSpc>
              <a:buNone/>
            </a:pPr>
            <a:endParaRPr lang="en-US" sz="1531" dirty="0"/>
          </a:p>
        </p:txBody>
      </p:sp>
      <p:sp>
        <p:nvSpPr>
          <p:cNvPr id="20" name="Shape 16"/>
          <p:cNvSpPr/>
          <p:nvPr/>
        </p:nvSpPr>
        <p:spPr>
          <a:xfrm>
            <a:off x="5858173" y="4228564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7"/>
          <p:cNvSpPr/>
          <p:nvPr/>
        </p:nvSpPr>
        <p:spPr>
          <a:xfrm>
            <a:off x="5508248" y="4069199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9644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18"/>
          <p:cNvSpPr/>
          <p:nvPr/>
        </p:nvSpPr>
        <p:spPr>
          <a:xfrm>
            <a:off x="5609689" y="4098250"/>
            <a:ext cx="147042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4</a:t>
            </a:r>
            <a:endParaRPr lang="en-US" sz="1837" dirty="0"/>
          </a:p>
        </p:txBody>
      </p:sp>
      <p:sp>
        <p:nvSpPr>
          <p:cNvPr id="23" name="Text 19"/>
          <p:cNvSpPr/>
          <p:nvPr/>
        </p:nvSpPr>
        <p:spPr>
          <a:xfrm>
            <a:off x="6538674" y="4103251"/>
            <a:ext cx="4446865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endParaRPr lang="en-US" sz="1531" dirty="0"/>
          </a:p>
        </p:txBody>
      </p:sp>
      <p:sp>
        <p:nvSpPr>
          <p:cNvPr id="24" name="Shape 20"/>
          <p:cNvSpPr/>
          <p:nvPr/>
        </p:nvSpPr>
        <p:spPr>
          <a:xfrm>
            <a:off x="5858173" y="4938058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1"/>
          <p:cNvSpPr/>
          <p:nvPr/>
        </p:nvSpPr>
        <p:spPr>
          <a:xfrm>
            <a:off x="5508248" y="4778692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9644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 22"/>
          <p:cNvSpPr/>
          <p:nvPr/>
        </p:nvSpPr>
        <p:spPr>
          <a:xfrm>
            <a:off x="5616595" y="4807744"/>
            <a:ext cx="133231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5</a:t>
            </a:r>
            <a:endParaRPr lang="en-US" sz="1837" dirty="0"/>
          </a:p>
        </p:txBody>
      </p:sp>
      <p:sp>
        <p:nvSpPr>
          <p:cNvPr id="27" name="Text 23"/>
          <p:cNvSpPr/>
          <p:nvPr/>
        </p:nvSpPr>
        <p:spPr>
          <a:xfrm>
            <a:off x="6538674" y="4812744"/>
            <a:ext cx="2192298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endParaRPr lang="en-US" sz="1531" dirty="0"/>
          </a:p>
        </p:txBody>
      </p:sp>
      <p:sp>
        <p:nvSpPr>
          <p:cNvPr id="28" name="Shape 24"/>
          <p:cNvSpPr/>
          <p:nvPr/>
        </p:nvSpPr>
        <p:spPr>
          <a:xfrm>
            <a:off x="5858173" y="5647551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5"/>
          <p:cNvSpPr/>
          <p:nvPr/>
        </p:nvSpPr>
        <p:spPr>
          <a:xfrm>
            <a:off x="5508248" y="5488186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9644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0" name="Text 26"/>
          <p:cNvSpPr/>
          <p:nvPr/>
        </p:nvSpPr>
        <p:spPr>
          <a:xfrm>
            <a:off x="5610523" y="5517237"/>
            <a:ext cx="145375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6</a:t>
            </a:r>
            <a:endParaRPr lang="en-US" sz="1837" dirty="0"/>
          </a:p>
        </p:txBody>
      </p:sp>
      <p:sp>
        <p:nvSpPr>
          <p:cNvPr id="31" name="Text 27"/>
          <p:cNvSpPr/>
          <p:nvPr/>
        </p:nvSpPr>
        <p:spPr>
          <a:xfrm>
            <a:off x="6538674" y="5522238"/>
            <a:ext cx="1940481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endParaRPr lang="en-US" sz="1531" dirty="0"/>
          </a:p>
        </p:txBody>
      </p:sp>
      <p:sp>
        <p:nvSpPr>
          <p:cNvPr id="32" name="Shape 28"/>
          <p:cNvSpPr/>
          <p:nvPr/>
        </p:nvSpPr>
        <p:spPr>
          <a:xfrm>
            <a:off x="5858173" y="6357045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29"/>
          <p:cNvSpPr/>
          <p:nvPr/>
        </p:nvSpPr>
        <p:spPr>
          <a:xfrm>
            <a:off x="5508248" y="6197679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9644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4" name="Text 30"/>
          <p:cNvSpPr/>
          <p:nvPr/>
        </p:nvSpPr>
        <p:spPr>
          <a:xfrm>
            <a:off x="5618262" y="6226731"/>
            <a:ext cx="129778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7</a:t>
            </a:r>
            <a:endParaRPr lang="en-US" sz="1837" dirty="0"/>
          </a:p>
        </p:txBody>
      </p:sp>
      <p:sp>
        <p:nvSpPr>
          <p:cNvPr id="35" name="Text 31"/>
          <p:cNvSpPr/>
          <p:nvPr/>
        </p:nvSpPr>
        <p:spPr>
          <a:xfrm>
            <a:off x="6436400" y="5466977"/>
            <a:ext cx="1719740" cy="4323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p22-mackinac-pro" pitchFamily="34" charset="-122"/>
                <a:cs typeface="p22-mackinac-pro" pitchFamily="34" charset="-120"/>
              </a:rPr>
              <a:t>Social Sharing</a:t>
            </a:r>
            <a:endParaRPr lang="en-US" sz="2000" dirty="0"/>
          </a:p>
        </p:txBody>
      </p:sp>
      <p:sp>
        <p:nvSpPr>
          <p:cNvPr id="38" name="Text 34"/>
          <p:cNvSpPr/>
          <p:nvPr/>
        </p:nvSpPr>
        <p:spPr>
          <a:xfrm>
            <a:off x="5605998" y="6936224"/>
            <a:ext cx="154424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endParaRPr lang="en-US" sz="1837" dirty="0"/>
          </a:p>
        </p:txBody>
      </p:sp>
      <p:sp>
        <p:nvSpPr>
          <p:cNvPr id="39" name="Text 35"/>
          <p:cNvSpPr/>
          <p:nvPr/>
        </p:nvSpPr>
        <p:spPr>
          <a:xfrm>
            <a:off x="6509564" y="4835292"/>
            <a:ext cx="1436131" cy="2867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p22-mackinac-pro" pitchFamily="34" charset="-122"/>
                <a:cs typeface="p22-mackinac-pro" pitchFamily="34" charset="-120"/>
              </a:rPr>
              <a:t>Live Chat Bot Support</a:t>
            </a:r>
            <a:endParaRPr lang="en-US" sz="2000" dirty="0"/>
          </a:p>
        </p:txBody>
      </p:sp>
      <p:sp>
        <p:nvSpPr>
          <p:cNvPr id="42" name="Text 38"/>
          <p:cNvSpPr/>
          <p:nvPr/>
        </p:nvSpPr>
        <p:spPr>
          <a:xfrm>
            <a:off x="5609927" y="7645718"/>
            <a:ext cx="146566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endParaRPr lang="en-US" sz="1837" dirty="0"/>
          </a:p>
        </p:txBody>
      </p:sp>
      <p:sp>
        <p:nvSpPr>
          <p:cNvPr id="43" name="Text 39"/>
          <p:cNvSpPr/>
          <p:nvPr/>
        </p:nvSpPr>
        <p:spPr>
          <a:xfrm>
            <a:off x="6368266" y="6254829"/>
            <a:ext cx="3350895" cy="5782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2000" b="1" i="0" dirty="0">
                <a:effectLst/>
              </a:rPr>
              <a:t>Schedule appointments for E-Waste pickups </a:t>
            </a:r>
            <a:endParaRPr lang="en-US" sz="2000" b="1" dirty="0"/>
          </a:p>
        </p:txBody>
      </p:sp>
      <p:sp>
        <p:nvSpPr>
          <p:cNvPr id="44" name="Text 40"/>
          <p:cNvSpPr/>
          <p:nvPr/>
        </p:nvSpPr>
        <p:spPr>
          <a:xfrm>
            <a:off x="6538674" y="7986951"/>
            <a:ext cx="6299359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234803-3B76-1A12-62AA-EA25D22C671D}"/>
              </a:ext>
            </a:extLst>
          </p:cNvPr>
          <p:cNvSpPr txBox="1"/>
          <p:nvPr/>
        </p:nvSpPr>
        <p:spPr>
          <a:xfrm>
            <a:off x="6402527" y="4023152"/>
            <a:ext cx="451931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272525"/>
                </a:solidFill>
                <a:ea typeface="p22-mackinac-pro" pitchFamily="34" charset="-122"/>
                <a:cs typeface="p22-mackinac-pro" pitchFamily="34" charset="-120"/>
              </a:rPr>
              <a:t>Community Forums of Discussion Boards</a:t>
            </a:r>
            <a:endParaRPr lang="en-US" sz="2000" dirty="0"/>
          </a:p>
          <a:p>
            <a:endParaRPr lang="en-US" dirty="0"/>
          </a:p>
        </p:txBody>
      </p:sp>
      <p:pic>
        <p:nvPicPr>
          <p:cNvPr id="36" name="Image 1" descr="preencoded.png">
            <a:extLst>
              <a:ext uri="{FF2B5EF4-FFF2-40B4-BE49-F238E27FC236}">
                <a16:creationId xmlns:a16="http://schemas.microsoft.com/office/drawing/2014/main" id="{0D9BE2D9-1247-E671-FB4B-2C8BD31FF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701909" y="1162482"/>
            <a:ext cx="8425272" cy="57211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304800"/>
            <a:ext cx="14630400" cy="85344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44931" y="1391307"/>
            <a:ext cx="7692628" cy="21041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714"/>
              </a:lnSpc>
              <a:buNone/>
            </a:pPr>
            <a:r>
              <a:rPr lang="en-US" sz="4572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2. Interlink between startup and investors </a:t>
            </a:r>
            <a:endParaRPr lang="en-US" sz="4572" dirty="0"/>
          </a:p>
        </p:txBody>
      </p:sp>
      <p:sp>
        <p:nvSpPr>
          <p:cNvPr id="6" name="Text 2"/>
          <p:cNvSpPr/>
          <p:nvPr/>
        </p:nvSpPr>
        <p:spPr>
          <a:xfrm>
            <a:off x="6044931" y="4053843"/>
            <a:ext cx="7692628" cy="2565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i="0" dirty="0">
                <a:effectLst/>
              </a:rPr>
              <a:t>In the fast-paced world of entrepreneurship, startups often struggle to find suitable investors who share their vision and can fuel their growth.</a:t>
            </a:r>
          </a:p>
          <a:p>
            <a:pPr algn="l"/>
            <a:endParaRPr lang="en-US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The startup-investor landscape is fragmented, lacking a centralized platform for efficient connections and collaboration</a:t>
            </a:r>
            <a:r>
              <a:rPr lang="en-US" b="0" i="0" dirty="0"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Focus on Facilitating Efficient Collaboration and Growth.</a:t>
            </a:r>
            <a:endParaRPr lang="en-US" i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8" name="Text 4"/>
          <p:cNvSpPr/>
          <p:nvPr/>
        </p:nvSpPr>
        <p:spPr>
          <a:xfrm>
            <a:off x="6259830" y="6619161"/>
            <a:ext cx="213955" cy="3657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80"/>
              </a:lnSpc>
              <a:buNone/>
            </a:pPr>
            <a:r>
              <a:rPr lang="en-US" sz="1152" dirty="0">
                <a:solidFill>
                  <a:srgbClr val="FFFFFF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gs</a:t>
            </a:r>
            <a:endParaRPr lang="en-US" sz="1152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9933027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993302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831907" y="290513"/>
            <a:ext cx="3671649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Developing Process of interlink between startup and investors</a:t>
            </a:r>
            <a:endParaRPr lang="en-US" sz="3062" dirty="0"/>
          </a:p>
        </p:txBody>
      </p:sp>
      <p:sp>
        <p:nvSpPr>
          <p:cNvPr id="6" name="Shape 2"/>
          <p:cNvSpPr/>
          <p:nvPr/>
        </p:nvSpPr>
        <p:spPr>
          <a:xfrm>
            <a:off x="5667732" y="1146929"/>
            <a:ext cx="31075" cy="8358426"/>
          </a:xfrm>
          <a:prstGeom prst="roundRect">
            <a:avLst>
              <a:gd name="adj" fmla="val 22523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3"/>
          <p:cNvSpPr/>
          <p:nvPr/>
        </p:nvSpPr>
        <p:spPr>
          <a:xfrm>
            <a:off x="5858173" y="1427738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4"/>
          <p:cNvSpPr/>
          <p:nvPr/>
        </p:nvSpPr>
        <p:spPr>
          <a:xfrm>
            <a:off x="5508248" y="1268373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9644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5635764" y="1297424"/>
            <a:ext cx="94774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1837" dirty="0"/>
          </a:p>
        </p:txBody>
      </p:sp>
      <p:sp>
        <p:nvSpPr>
          <p:cNvPr id="10" name="Text 6"/>
          <p:cNvSpPr/>
          <p:nvPr/>
        </p:nvSpPr>
        <p:spPr>
          <a:xfrm>
            <a:off x="6538674" y="1302425"/>
            <a:ext cx="1582341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Market Research</a:t>
            </a:r>
            <a:endParaRPr lang="en-US" sz="1531" dirty="0"/>
          </a:p>
        </p:txBody>
      </p:sp>
      <p:sp>
        <p:nvSpPr>
          <p:cNvPr id="11" name="Shape 7"/>
          <p:cNvSpPr/>
          <p:nvPr/>
        </p:nvSpPr>
        <p:spPr>
          <a:xfrm>
            <a:off x="5858173" y="2137231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8"/>
          <p:cNvSpPr/>
          <p:nvPr/>
        </p:nvSpPr>
        <p:spPr>
          <a:xfrm>
            <a:off x="5508248" y="1977866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9644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9"/>
          <p:cNvSpPr/>
          <p:nvPr/>
        </p:nvSpPr>
        <p:spPr>
          <a:xfrm>
            <a:off x="5615285" y="2006917"/>
            <a:ext cx="13585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1837" dirty="0"/>
          </a:p>
        </p:txBody>
      </p:sp>
      <p:sp>
        <p:nvSpPr>
          <p:cNvPr id="14" name="Text 10"/>
          <p:cNvSpPr/>
          <p:nvPr/>
        </p:nvSpPr>
        <p:spPr>
          <a:xfrm>
            <a:off x="6538674" y="2011918"/>
            <a:ext cx="3328988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Choose the Right Technology Stack</a:t>
            </a:r>
            <a:endParaRPr lang="en-US" sz="1531" dirty="0"/>
          </a:p>
        </p:txBody>
      </p:sp>
      <p:sp>
        <p:nvSpPr>
          <p:cNvPr id="15" name="Shape 11"/>
          <p:cNvSpPr/>
          <p:nvPr/>
        </p:nvSpPr>
        <p:spPr>
          <a:xfrm>
            <a:off x="5858173" y="2846725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2"/>
          <p:cNvSpPr/>
          <p:nvPr/>
        </p:nvSpPr>
        <p:spPr>
          <a:xfrm>
            <a:off x="5508248" y="2687360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9644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3"/>
          <p:cNvSpPr/>
          <p:nvPr/>
        </p:nvSpPr>
        <p:spPr>
          <a:xfrm>
            <a:off x="5613261" y="2716411"/>
            <a:ext cx="139779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1837" dirty="0"/>
          </a:p>
        </p:txBody>
      </p:sp>
      <p:sp>
        <p:nvSpPr>
          <p:cNvPr id="18" name="Text 14"/>
          <p:cNvSpPr/>
          <p:nvPr/>
        </p:nvSpPr>
        <p:spPr>
          <a:xfrm>
            <a:off x="6538674" y="2721412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Design UI</a:t>
            </a:r>
            <a:endParaRPr lang="en-US" sz="1531" dirty="0"/>
          </a:p>
        </p:txBody>
      </p:sp>
      <p:sp>
        <p:nvSpPr>
          <p:cNvPr id="19" name="Shape 15"/>
          <p:cNvSpPr/>
          <p:nvPr/>
        </p:nvSpPr>
        <p:spPr>
          <a:xfrm>
            <a:off x="5858173" y="3556218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6"/>
          <p:cNvSpPr/>
          <p:nvPr/>
        </p:nvSpPr>
        <p:spPr>
          <a:xfrm>
            <a:off x="5508248" y="3396853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9644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7"/>
          <p:cNvSpPr/>
          <p:nvPr/>
        </p:nvSpPr>
        <p:spPr>
          <a:xfrm>
            <a:off x="5609689" y="3425904"/>
            <a:ext cx="147042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4</a:t>
            </a:r>
            <a:endParaRPr lang="en-US" sz="1837" dirty="0"/>
          </a:p>
        </p:txBody>
      </p:sp>
      <p:sp>
        <p:nvSpPr>
          <p:cNvPr id="22" name="Text 18"/>
          <p:cNvSpPr/>
          <p:nvPr/>
        </p:nvSpPr>
        <p:spPr>
          <a:xfrm>
            <a:off x="6538674" y="3430905"/>
            <a:ext cx="1568172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Database Design</a:t>
            </a:r>
            <a:endParaRPr lang="en-US" sz="1531" dirty="0"/>
          </a:p>
        </p:txBody>
      </p:sp>
      <p:sp>
        <p:nvSpPr>
          <p:cNvPr id="23" name="Shape 19"/>
          <p:cNvSpPr/>
          <p:nvPr/>
        </p:nvSpPr>
        <p:spPr>
          <a:xfrm>
            <a:off x="5858173" y="4265712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0"/>
          <p:cNvSpPr/>
          <p:nvPr/>
        </p:nvSpPr>
        <p:spPr>
          <a:xfrm>
            <a:off x="5508248" y="4106347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9644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21"/>
          <p:cNvSpPr/>
          <p:nvPr/>
        </p:nvSpPr>
        <p:spPr>
          <a:xfrm>
            <a:off x="5616595" y="4135398"/>
            <a:ext cx="133231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5</a:t>
            </a:r>
            <a:endParaRPr lang="en-US" sz="1837" dirty="0"/>
          </a:p>
        </p:txBody>
      </p:sp>
      <p:sp>
        <p:nvSpPr>
          <p:cNvPr id="26" name="Text 22"/>
          <p:cNvSpPr/>
          <p:nvPr/>
        </p:nvSpPr>
        <p:spPr>
          <a:xfrm>
            <a:off x="6538674" y="4140398"/>
            <a:ext cx="3727490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User Authentication and Authorization</a:t>
            </a:r>
            <a:endParaRPr lang="en-US" sz="1531" dirty="0"/>
          </a:p>
        </p:txBody>
      </p:sp>
      <p:sp>
        <p:nvSpPr>
          <p:cNvPr id="27" name="Shape 23"/>
          <p:cNvSpPr/>
          <p:nvPr/>
        </p:nvSpPr>
        <p:spPr>
          <a:xfrm>
            <a:off x="5858173" y="4975205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4"/>
          <p:cNvSpPr/>
          <p:nvPr/>
        </p:nvSpPr>
        <p:spPr>
          <a:xfrm>
            <a:off x="5508248" y="4815840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9644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9" name="Text 25"/>
          <p:cNvSpPr/>
          <p:nvPr/>
        </p:nvSpPr>
        <p:spPr>
          <a:xfrm>
            <a:off x="5610523" y="4844891"/>
            <a:ext cx="145375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6</a:t>
            </a:r>
            <a:endParaRPr lang="en-US" sz="1837" dirty="0"/>
          </a:p>
        </p:txBody>
      </p:sp>
      <p:sp>
        <p:nvSpPr>
          <p:cNvPr id="30" name="Text 26"/>
          <p:cNvSpPr/>
          <p:nvPr/>
        </p:nvSpPr>
        <p:spPr>
          <a:xfrm>
            <a:off x="6538674" y="4849892"/>
            <a:ext cx="4116110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Pitch Submission and Matching Algorithms</a:t>
            </a:r>
            <a:endParaRPr lang="en-US" sz="1531" dirty="0"/>
          </a:p>
        </p:txBody>
      </p:sp>
      <p:sp>
        <p:nvSpPr>
          <p:cNvPr id="31" name="Shape 27"/>
          <p:cNvSpPr/>
          <p:nvPr/>
        </p:nvSpPr>
        <p:spPr>
          <a:xfrm>
            <a:off x="5858173" y="5684699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Shape 28"/>
          <p:cNvSpPr/>
          <p:nvPr/>
        </p:nvSpPr>
        <p:spPr>
          <a:xfrm>
            <a:off x="5508248" y="5525333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9644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3" name="Text 29"/>
          <p:cNvSpPr/>
          <p:nvPr/>
        </p:nvSpPr>
        <p:spPr>
          <a:xfrm>
            <a:off x="5618262" y="5554385"/>
            <a:ext cx="129778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7</a:t>
            </a:r>
            <a:endParaRPr lang="en-US" sz="1837" dirty="0"/>
          </a:p>
        </p:txBody>
      </p:sp>
      <p:sp>
        <p:nvSpPr>
          <p:cNvPr id="34" name="Text 30"/>
          <p:cNvSpPr/>
          <p:nvPr/>
        </p:nvSpPr>
        <p:spPr>
          <a:xfrm>
            <a:off x="6538674" y="5559385"/>
            <a:ext cx="172938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Messaging System</a:t>
            </a:r>
            <a:endParaRPr lang="en-US" sz="1531" dirty="0"/>
          </a:p>
        </p:txBody>
      </p:sp>
      <p:sp>
        <p:nvSpPr>
          <p:cNvPr id="35" name="Shape 31"/>
          <p:cNvSpPr/>
          <p:nvPr/>
        </p:nvSpPr>
        <p:spPr>
          <a:xfrm>
            <a:off x="5858173" y="6394192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2"/>
          <p:cNvSpPr/>
          <p:nvPr/>
        </p:nvSpPr>
        <p:spPr>
          <a:xfrm>
            <a:off x="5508248" y="6234827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9644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7" name="Text 33"/>
          <p:cNvSpPr/>
          <p:nvPr/>
        </p:nvSpPr>
        <p:spPr>
          <a:xfrm>
            <a:off x="5605998" y="6263878"/>
            <a:ext cx="154424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8</a:t>
            </a:r>
            <a:endParaRPr lang="en-US" sz="1837" dirty="0"/>
          </a:p>
        </p:txBody>
      </p:sp>
      <p:sp>
        <p:nvSpPr>
          <p:cNvPr id="38" name="Text 34"/>
          <p:cNvSpPr/>
          <p:nvPr/>
        </p:nvSpPr>
        <p:spPr>
          <a:xfrm>
            <a:off x="6538674" y="6268879"/>
            <a:ext cx="2290167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Document Management</a:t>
            </a:r>
            <a:endParaRPr lang="en-US" sz="1531" dirty="0"/>
          </a:p>
        </p:txBody>
      </p:sp>
      <p:sp>
        <p:nvSpPr>
          <p:cNvPr id="39" name="Shape 35"/>
          <p:cNvSpPr/>
          <p:nvPr/>
        </p:nvSpPr>
        <p:spPr>
          <a:xfrm>
            <a:off x="5858173" y="7103685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Shape 36"/>
          <p:cNvSpPr/>
          <p:nvPr/>
        </p:nvSpPr>
        <p:spPr>
          <a:xfrm>
            <a:off x="5508248" y="6944320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9644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1" name="Text 37"/>
          <p:cNvSpPr/>
          <p:nvPr/>
        </p:nvSpPr>
        <p:spPr>
          <a:xfrm>
            <a:off x="5609927" y="6973372"/>
            <a:ext cx="146566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9</a:t>
            </a:r>
            <a:endParaRPr lang="en-US" sz="1837" dirty="0"/>
          </a:p>
        </p:txBody>
      </p:sp>
      <p:sp>
        <p:nvSpPr>
          <p:cNvPr id="42" name="Text 38"/>
          <p:cNvSpPr/>
          <p:nvPr/>
        </p:nvSpPr>
        <p:spPr>
          <a:xfrm>
            <a:off x="6538674" y="6978372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Testing</a:t>
            </a:r>
            <a:endParaRPr lang="en-US" sz="1531" dirty="0"/>
          </a:p>
        </p:txBody>
      </p:sp>
      <p:sp>
        <p:nvSpPr>
          <p:cNvPr id="43" name="Shape 39"/>
          <p:cNvSpPr/>
          <p:nvPr/>
        </p:nvSpPr>
        <p:spPr>
          <a:xfrm>
            <a:off x="5858173" y="7813179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Shape 40"/>
          <p:cNvSpPr/>
          <p:nvPr/>
        </p:nvSpPr>
        <p:spPr>
          <a:xfrm>
            <a:off x="5508248" y="7653814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9644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5" name="Text 41"/>
          <p:cNvSpPr/>
          <p:nvPr/>
        </p:nvSpPr>
        <p:spPr>
          <a:xfrm>
            <a:off x="5552301" y="7682865"/>
            <a:ext cx="261699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10</a:t>
            </a:r>
            <a:endParaRPr lang="en-US" sz="1837" dirty="0"/>
          </a:p>
        </p:txBody>
      </p:sp>
      <p:sp>
        <p:nvSpPr>
          <p:cNvPr id="46" name="Text 42"/>
          <p:cNvSpPr/>
          <p:nvPr/>
        </p:nvSpPr>
        <p:spPr>
          <a:xfrm>
            <a:off x="6538674" y="7687866"/>
            <a:ext cx="2595324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User Support and Feedback</a:t>
            </a:r>
            <a:endParaRPr lang="en-US" sz="1531" dirty="0"/>
          </a:p>
        </p:txBody>
      </p:sp>
      <p:sp>
        <p:nvSpPr>
          <p:cNvPr id="47" name="Shape 43"/>
          <p:cNvSpPr/>
          <p:nvPr/>
        </p:nvSpPr>
        <p:spPr>
          <a:xfrm>
            <a:off x="5858173" y="8522672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Shape 44"/>
          <p:cNvSpPr/>
          <p:nvPr/>
        </p:nvSpPr>
        <p:spPr>
          <a:xfrm>
            <a:off x="5508248" y="8363307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9644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9" name="Text 45"/>
          <p:cNvSpPr/>
          <p:nvPr/>
        </p:nvSpPr>
        <p:spPr>
          <a:xfrm>
            <a:off x="5587425" y="8392358"/>
            <a:ext cx="191572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11</a:t>
            </a:r>
            <a:endParaRPr lang="en-US" sz="1837" dirty="0"/>
          </a:p>
        </p:txBody>
      </p:sp>
      <p:sp>
        <p:nvSpPr>
          <p:cNvPr id="50" name="Text 46"/>
          <p:cNvSpPr/>
          <p:nvPr/>
        </p:nvSpPr>
        <p:spPr>
          <a:xfrm>
            <a:off x="6538674" y="8397359"/>
            <a:ext cx="187666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Iterate and Improve</a:t>
            </a:r>
            <a:endParaRPr lang="en-US" sz="1531" dirty="0"/>
          </a:p>
        </p:txBody>
      </p:sp>
      <p:sp>
        <p:nvSpPr>
          <p:cNvPr id="51" name="Shape 47"/>
          <p:cNvSpPr/>
          <p:nvPr/>
        </p:nvSpPr>
        <p:spPr>
          <a:xfrm>
            <a:off x="5858173" y="9232166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Shape 48"/>
          <p:cNvSpPr/>
          <p:nvPr/>
        </p:nvSpPr>
        <p:spPr>
          <a:xfrm>
            <a:off x="5508248" y="9072801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9644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3" name="Text 49"/>
          <p:cNvSpPr/>
          <p:nvPr/>
        </p:nvSpPr>
        <p:spPr>
          <a:xfrm>
            <a:off x="5567898" y="9101852"/>
            <a:ext cx="230505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12</a:t>
            </a:r>
            <a:endParaRPr lang="en-US" sz="1837" dirty="0"/>
          </a:p>
        </p:txBody>
      </p:sp>
      <p:sp>
        <p:nvSpPr>
          <p:cNvPr id="54" name="Text 50"/>
          <p:cNvSpPr/>
          <p:nvPr/>
        </p:nvSpPr>
        <p:spPr>
          <a:xfrm>
            <a:off x="6538674" y="9106853"/>
            <a:ext cx="2005489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Community Building</a:t>
            </a:r>
            <a:endParaRPr lang="en-US" sz="153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55318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User Interface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93394" y="2371368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Homepage</a:t>
            </a:r>
            <a:r>
              <a:rPr lang="en-US" sz="24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:- 1.Clean Landing Page 2. Navigation Bar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2393394" y="2815590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User Profile</a:t>
            </a:r>
            <a:r>
              <a:rPr lang="en-US" sz="24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:- 1. User Dashboard 2. Profile Customiza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93394" y="3259812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Pitch Submission</a:t>
            </a:r>
            <a:r>
              <a:rPr lang="en-US" sz="24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:- 1. Form Interface 2. Validation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2393394" y="3704034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Investor Interaction</a:t>
            </a:r>
            <a:r>
              <a:rPr lang="en-US" sz="24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:- 1. Expression of interest 2. Match Pitches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2393394" y="4148257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>
              <a:lnSpc>
                <a:spcPts val="2799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Notifications</a:t>
            </a:r>
            <a:r>
              <a:rPr lang="en-US" sz="24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:- Real-time alerts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2393394" y="4592479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Messaging system</a:t>
            </a:r>
            <a:r>
              <a:rPr lang="en-US" sz="24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:- 1.Inbox design 2. Threaded Conver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sations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393394" y="5036701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Responsive Design</a:t>
            </a:r>
            <a:r>
              <a:rPr lang="en-US" sz="24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:- 1. Mobile Compatibility 2. Accessibility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2393394" y="548092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Feedback Mechanism</a:t>
            </a:r>
            <a:r>
              <a:rPr lang="en-US" sz="24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:- 1. Rating System 2. User Surveys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2393394" y="5925145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Analytics Dashboard</a:t>
            </a:r>
            <a:r>
              <a:rPr lang="en-US" sz="24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:- 1. Metrics Display 2. Data Visualization 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2037993" y="6530459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726293" y="532686"/>
            <a:ext cx="8773716" cy="6037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54"/>
              </a:lnSpc>
              <a:buNone/>
            </a:pPr>
            <a:r>
              <a:rPr lang="en-US" sz="480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3. Predicting Street Parking Availability</a:t>
            </a:r>
            <a:endParaRPr lang="en-US" sz="4800" dirty="0"/>
          </a:p>
        </p:txBody>
      </p:sp>
      <p:sp>
        <p:nvSpPr>
          <p:cNvPr id="5" name="Text 2"/>
          <p:cNvSpPr/>
          <p:nvPr/>
        </p:nvSpPr>
        <p:spPr>
          <a:xfrm>
            <a:off x="2726293" y="1522809"/>
            <a:ext cx="9177695" cy="3090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4"/>
              </a:lnSpc>
              <a:buNone/>
            </a:pPr>
            <a:r>
              <a:rPr lang="en-US" sz="152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endParaRPr lang="en-US" sz="1521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6293" y="2049185"/>
            <a:ext cx="9177695" cy="56477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915</Words>
  <Application>Microsoft Office PowerPoint</Application>
  <PresentationFormat>Custom</PresentationFormat>
  <Paragraphs>152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-apple-system</vt:lpstr>
      <vt:lpstr>Arial</vt:lpstr>
      <vt:lpstr>Eudoxus Sans</vt:lpstr>
      <vt:lpstr>p22-mackinac-pro</vt:lpstr>
      <vt:lpstr>Söhne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GAYATRI SURYAWANSHI</cp:lastModifiedBy>
  <cp:revision>5</cp:revision>
  <dcterms:created xsi:type="dcterms:W3CDTF">2024-02-07T04:59:38Z</dcterms:created>
  <dcterms:modified xsi:type="dcterms:W3CDTF">2024-03-02T12:49:07Z</dcterms:modified>
</cp:coreProperties>
</file>